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 autoAdjust="0"/>
  </p:normalViewPr>
  <p:slideViewPr>
    <p:cSldViewPr snapToGrid="0">
      <p:cViewPr varScale="1">
        <p:scale>
          <a:sx n="89" d="100"/>
          <a:sy n="89" d="100"/>
        </p:scale>
        <p:origin x="1310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792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ACC84-CB65-4746-8B53-AFA275DF6E89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7CA1B-CF49-4D6B-AC3E-2F401CBB7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113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A7CA1B-CF49-4D6B-AC3E-2F401CBB77E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413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203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9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0174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162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910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854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732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9231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895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19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53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68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F1E9D0-C2B6-431F-8C99-C9CF2B3948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F214E14-779C-4437-ACFC-721DCE642A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FAE393-B359-4CE1-9A21-DDA05A92FA2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B0E4D90-D679-4BF7-9CBA-C337610BAEA4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292072"/>
            <a:ext cx="9143999" cy="2048182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800" b="1" dirty="0">
                <a:solidFill>
                  <a:schemeClr val="bg1"/>
                </a:solidFill>
                <a:latin typeface="Arial" panose="020B0604020202020204" pitchFamily="34" charset="0"/>
              </a:rPr>
              <a:t>Congress of </a:t>
            </a:r>
            <a:r>
              <a:rPr lang="en-US" altLang="ja-JP" sz="4800" b="1" dirty="0" err="1">
                <a:solidFill>
                  <a:schemeClr val="bg1"/>
                </a:solidFill>
                <a:latin typeface="Arial" panose="020B0604020202020204" pitchFamily="34" charset="0"/>
              </a:rPr>
              <a:t>Interasma</a:t>
            </a:r>
            <a:r>
              <a:rPr lang="en-US" altLang="ja-JP" sz="48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en-US" altLang="ja-JP" sz="4800" b="1" dirty="0">
                <a:solidFill>
                  <a:schemeClr val="bg1"/>
                </a:solidFill>
                <a:latin typeface="Arial" panose="020B0604020202020204" pitchFamily="34" charset="0"/>
              </a:rPr>
              <a:t>Japan / North Asia</a:t>
            </a:r>
            <a:r>
              <a:rPr lang="ja-JP" altLang="en-US" sz="48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/>
            </a:r>
            <a:br>
              <a:rPr lang="ja-JP" altLang="en-US" sz="48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</a:br>
            <a:r>
              <a:rPr lang="en-US" altLang="ja-JP" sz="4800" b="1" dirty="0">
                <a:solidFill>
                  <a:schemeClr val="bg1"/>
                </a:solidFill>
                <a:latin typeface="Arial" panose="020B0604020202020204" pitchFamily="34" charset="0"/>
              </a:rPr>
              <a:t>COI Disclosure</a:t>
            </a:r>
            <a:r>
              <a:rPr lang="ja-JP" altLang="en-US" sz="2700" b="1" i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　　　　　</a:t>
            </a:r>
            <a:endParaRPr lang="en-US" altLang="ja-JP" sz="2700" b="1" i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950DC64-E0C7-4BA5-8F8F-B35A57E26C6B}"/>
              </a:ext>
            </a:extLst>
          </p:cNvPr>
          <p:cNvSpPr txBox="1"/>
          <p:nvPr/>
        </p:nvSpPr>
        <p:spPr>
          <a:xfrm>
            <a:off x="1632858" y="168681"/>
            <a:ext cx="7393577" cy="6424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ja-JP" sz="2400" b="1" dirty="0">
                <a:solidFill>
                  <a:schemeClr val="bg1"/>
                </a:solidFill>
              </a:rPr>
              <a:t>When there is no financial relationship to be disclosed</a:t>
            </a:r>
          </a:p>
          <a:p>
            <a:pPr>
              <a:lnSpc>
                <a:spcPts val="2100"/>
              </a:lnSpc>
            </a:pPr>
            <a:r>
              <a:rPr lang="en-US" altLang="ja-JP" sz="2400" b="1" dirty="0">
                <a:solidFill>
                  <a:schemeClr val="bg1"/>
                </a:solidFill>
              </a:rPr>
              <a:t> </a:t>
            </a:r>
            <a:r>
              <a:rPr lang="en-US" altLang="ja-JP" sz="2400" b="1" u="sng" dirty="0">
                <a:solidFill>
                  <a:schemeClr val="bg1"/>
                </a:solidFill>
              </a:rPr>
              <a:t>(within the previous 1</a:t>
            </a:r>
            <a:r>
              <a:rPr lang="ja-JP" altLang="en-US" sz="2400" b="1" u="sng" dirty="0">
                <a:solidFill>
                  <a:schemeClr val="bg1"/>
                </a:solidFill>
              </a:rPr>
              <a:t> </a:t>
            </a:r>
            <a:r>
              <a:rPr lang="en-US" altLang="ja-JP" sz="2400" b="1" u="sng" dirty="0">
                <a:solidFill>
                  <a:schemeClr val="bg1"/>
                </a:solidFill>
              </a:rPr>
              <a:t>years)</a:t>
            </a:r>
            <a:endParaRPr lang="en-US" altLang="ja-JP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06652583-A2BE-4324-B106-F5A59682C05D}"/>
              </a:ext>
            </a:extLst>
          </p:cNvPr>
          <p:cNvSpPr txBox="1">
            <a:spLocks noChangeArrowheads="1"/>
          </p:cNvSpPr>
          <p:nvPr/>
        </p:nvSpPr>
        <p:spPr>
          <a:xfrm>
            <a:off x="47354" y="3363203"/>
            <a:ext cx="8895806" cy="3544823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None/>
              <a:defRPr/>
            </a:pPr>
            <a:r>
              <a:rPr lang="en-US" altLang="ja-JP" sz="19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Enterprises, etc. with which there is a COI relationship to be disclosed pertaining to the topic presentation: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(1</a:t>
            </a: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) </a:t>
            </a: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Employment/Leadership position/Advisory role </a:t>
            </a: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(2) </a:t>
            </a: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Stock ownership or options </a:t>
            </a: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(3) </a:t>
            </a: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Patent royalties/licensing fees</a:t>
            </a: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(4) </a:t>
            </a: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Honoraria (e.g. lecture fees) </a:t>
            </a: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(5) </a:t>
            </a: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Fees for promotional materials (e.g. manuscript fee) </a:t>
            </a: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(6) </a:t>
            </a:r>
            <a:r>
              <a:rPr lang="ja-JP" altLang="ja-JP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funding</a:t>
            </a: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ja-JP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(clinical trial, contract and</a:t>
            </a: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ja-JP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collaborative researches)</a:t>
            </a: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(7) </a:t>
            </a:r>
            <a:r>
              <a:rPr lang="ja-JP" altLang="ja-JP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Scholarship donation</a:t>
            </a: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XYZ Pharmaceuticals 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(8) </a:t>
            </a: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Donated fund laboratory </a:t>
            </a: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Yes</a:t>
            </a:r>
            <a:r>
              <a:rPr lang="ja-JP" altLang="en-US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 </a:t>
            </a:r>
            <a:r>
              <a:rPr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(XYZ Pharmaceuticals)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(9) </a:t>
            </a: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Others</a:t>
            </a:r>
            <a:r>
              <a:rPr lang="ja-JP" altLang="ja-JP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(e.g. trips, travel, or gifts, which are not related to research) </a:t>
            </a: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No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altLang="ja-JP" sz="1350" b="1" dirty="0">
              <a:latin typeface="Arial" charset="0"/>
              <a:ea typeface="ＭＳ Ｐゴシック" charset="-128"/>
            </a:endParaRPr>
          </a:p>
        </p:txBody>
      </p:sp>
      <p:sp>
        <p:nvSpPr>
          <p:cNvPr id="12" name="正方形/長方形 5">
            <a:extLst>
              <a:ext uri="{FF2B5EF4-FFF2-40B4-BE49-F238E27FC236}">
                <a16:creationId xmlns:a16="http://schemas.microsoft.com/office/drawing/2014/main" id="{AA8A19B9-409E-45D1-AA1C-73A76E55E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1997" y="3590966"/>
            <a:ext cx="2808516" cy="141210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en-US" altLang="ja-JP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“yes”,   leave the relevant item(s) and give the</a:t>
            </a:r>
          </a:p>
          <a:p>
            <a:pPr eaLnBrk="1" hangingPunct="1"/>
            <a:r>
              <a:rPr kumimoji="0" lang="en-US" altLang="ja-JP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name(s) of company / organization concerned. </a:t>
            </a:r>
          </a:p>
          <a:p>
            <a:pPr eaLnBrk="1" hangingPunct="1"/>
            <a:r>
              <a:rPr kumimoji="0" lang="en-US" altLang="ja-JP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(No need to disclose the amounts. )</a:t>
            </a:r>
            <a:endParaRPr kumimoji="0" lang="ja-JP" alt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2AA26B4-60DD-4A4B-B978-A270F8F36950}"/>
              </a:ext>
            </a:extLst>
          </p:cNvPr>
          <p:cNvSpPr txBox="1"/>
          <p:nvPr/>
        </p:nvSpPr>
        <p:spPr>
          <a:xfrm>
            <a:off x="6181997" y="3602038"/>
            <a:ext cx="2808516" cy="14121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ja-JP" altLang="en-US" sz="1350" dirty="0"/>
          </a:p>
        </p:txBody>
      </p:sp>
    </p:spTree>
    <p:extLst>
      <p:ext uri="{BB962C8B-B14F-4D97-AF65-F5344CB8AC3E}">
        <p14:creationId xmlns:p14="http://schemas.microsoft.com/office/powerpoint/2010/main" val="4124180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211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コンベンションフィールド株式会社</dc:creator>
  <cp:lastModifiedBy>本間 光</cp:lastModifiedBy>
  <cp:revision>2</cp:revision>
  <cp:lastPrinted>2020-11-15T13:02:23Z</cp:lastPrinted>
  <dcterms:created xsi:type="dcterms:W3CDTF">2020-11-15T12:59:05Z</dcterms:created>
  <dcterms:modified xsi:type="dcterms:W3CDTF">2020-12-09T00:01:54Z</dcterms:modified>
</cp:coreProperties>
</file>